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6" r:id="rId5"/>
    <p:sldId id="259" r:id="rId6"/>
    <p:sldId id="262" r:id="rId7"/>
    <p:sldId id="260" r:id="rId8"/>
    <p:sldId id="261" r:id="rId9"/>
    <p:sldId id="264" r:id="rId10"/>
    <p:sldId id="265" r:id="rId11"/>
    <p:sldId id="266" r:id="rId12"/>
    <p:sldId id="267" r:id="rId13"/>
    <p:sldId id="268" r:id="rId14"/>
    <p:sldId id="269" r:id="rId15"/>
    <p:sldId id="263" r:id="rId16"/>
    <p:sldId id="277" r:id="rId17"/>
    <p:sldId id="278"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8" d="100"/>
          <a:sy n="98" d="100"/>
        </p:scale>
        <p:origin x="-2004" y="-3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F393B25-61FF-4EBC-B27F-3902B5E4CDE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393B25-61FF-4EBC-B27F-3902B5E4CDE2}"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F393B25-61FF-4EBC-B27F-3902B5E4CDE2}" type="slidenum">
              <a:rPr lang="tr-TR" smtClean="0"/>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F393B25-61FF-4EBC-B27F-3902B5E4CDE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F393B25-61FF-4EBC-B27F-3902B5E4CDE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393B25-61FF-4EBC-B27F-3902B5E4CDE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56859F0-4440-425F-A5A1-0B975107471C}" type="datetimeFigureOut">
              <a:rPr lang="tr-TR" smtClean="0"/>
              <a:pPr/>
              <a:t>17.11.2015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F393B25-61FF-4EBC-B27F-3902B5E4CDE2}"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56859F0-4440-425F-A5A1-0B975107471C}" type="datetimeFigureOut">
              <a:rPr lang="tr-TR" smtClean="0"/>
              <a:pPr/>
              <a:t>17.11.2015</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F393B25-61FF-4EBC-B27F-3902B5E4CDE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25304" y="285728"/>
            <a:ext cx="7736413" cy="861774"/>
          </a:xfrm>
          <a:prstGeom prst="rect">
            <a:avLst/>
          </a:prstGeom>
          <a:solidFill>
            <a:schemeClr val="bg1"/>
          </a:solidFill>
          <a:ln>
            <a:noFill/>
          </a:ln>
        </p:spPr>
        <p:txBody>
          <a:bodyPr wrap="none" lIns="91440" tIns="45720" rIns="91440" bIns="45720">
            <a:spAutoFit/>
          </a:bodyPr>
          <a:lstStyle/>
          <a:p>
            <a:pPr algn="ctr"/>
            <a:r>
              <a:rPr lang="tr-TR"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SARACALAR İLKOKULU</a:t>
            </a:r>
            <a:endParaRPr lang="tr-TR" sz="5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pic>
        <p:nvPicPr>
          <p:cNvPr id="2" name="Picture 2" descr="C:\Users\muduryardımcısı\Desktop\Yeni klasör (5)\IMG_20151014_150211_1.jpg"/>
          <p:cNvPicPr>
            <a:picLocks noChangeAspect="1" noChangeArrowheads="1"/>
          </p:cNvPicPr>
          <p:nvPr/>
        </p:nvPicPr>
        <p:blipFill>
          <a:blip r:embed="rId2" cstate="print"/>
          <a:srcRect/>
          <a:stretch>
            <a:fillRect/>
          </a:stretch>
        </p:blipFill>
        <p:spPr bwMode="auto">
          <a:xfrm>
            <a:off x="179512" y="1556792"/>
            <a:ext cx="8784976" cy="4824536"/>
          </a:xfrm>
          <a:prstGeom prst="rect">
            <a:avLst/>
          </a:prstGeom>
          <a:noFill/>
        </p:spPr>
      </p:pic>
    </p:spTree>
    <p:extLst>
      <p:ext uri="{BB962C8B-B14F-4D97-AF65-F5344CB8AC3E}">
        <p14:creationId xmlns:p14="http://schemas.microsoft.com/office/powerpoint/2010/main" xmlns="" val="224356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237" y="1484784"/>
            <a:ext cx="8871792" cy="4893647"/>
          </a:xfrm>
          <a:prstGeom prst="rect">
            <a:avLst/>
          </a:prstGeom>
        </p:spPr>
        <p:txBody>
          <a:bodyPr wrap="square">
            <a:spAutoFit/>
          </a:bodyPr>
          <a:lstStyle/>
          <a:p>
            <a:r>
              <a:rPr lang="tr-TR" sz="2400" b="1" dirty="0" smtClean="0"/>
              <a:t>ANA SINIFINA KAYIT YAŞI</a:t>
            </a:r>
          </a:p>
          <a:p>
            <a:r>
              <a:rPr lang="tr-TR" sz="2400" dirty="0" smtClean="0"/>
              <a:t>(5) Okul öncesi eğitim kurumlarında okula kayıt:</a:t>
            </a:r>
          </a:p>
          <a:p>
            <a:r>
              <a:rPr lang="tr-TR" sz="2400" dirty="0" smtClean="0"/>
              <a:t>a) Anaokulu ve uygulama sınıflarına, kayıtların yapıldığı yılın eylül ayı sonu itibarıyla 36 ayını tamamlayan ve 66 ayını doldurmayan çocukların kaydı yapılır.</a:t>
            </a:r>
          </a:p>
          <a:p>
            <a:r>
              <a:rPr lang="tr-TR" sz="2400" dirty="0" smtClean="0"/>
              <a:t>b) Ana sınıflarına, kayıtların yapıldığı yılın eylül ayı sonu itibarıyla 48 ayını dolduran ve 66 ayını doldurmayan çocuklar kaydedilir. Ancak bir grup oluşturabilecek kadar çocuk bulunmayan okullarda 36-47 ay arası çocuklar da ana sınıfına kaydedilebilir.</a:t>
            </a:r>
          </a:p>
          <a:p>
            <a:r>
              <a:rPr lang="tr-TR" sz="2400" dirty="0" smtClean="0"/>
              <a:t>c) 67, 68 ve 69 aylık olup da velisinin yazılı talebi veya sağlık raporu doğrultusunda ilkokula kaydı bir yıl ertelenen çocuklar okul öncesi eğitim kurumlarına öncelikle kaydedilir.</a:t>
            </a:r>
          </a:p>
          <a:p>
            <a:r>
              <a:rPr lang="tr-TR" sz="2400" dirty="0" smtClean="0"/>
              <a:t> </a:t>
            </a:r>
          </a:p>
        </p:txBody>
      </p:sp>
      <p:sp>
        <p:nvSpPr>
          <p:cNvPr id="3" name="Dikdörtgen 2"/>
          <p:cNvSpPr/>
          <p:nvPr/>
        </p:nvSpPr>
        <p:spPr>
          <a:xfrm>
            <a:off x="902429" y="224644"/>
            <a:ext cx="7528600" cy="1077218"/>
          </a:xfrm>
          <a:prstGeom prst="rect">
            <a:avLst/>
          </a:prstGeom>
          <a:noFill/>
        </p:spPr>
        <p:txBody>
          <a:bodyPr wrap="none" lIns="91440" tIns="45720" rIns="91440" bIns="45720">
            <a:spAutoFit/>
          </a:bodyPr>
          <a:lstStyle/>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İLKÖĞRETİM KURUMLARI YÖNETMELİĞİ</a:t>
            </a:r>
          </a:p>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İLE İLGİLİ ÖNEMLİ MADDELER</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293093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7524" y="1443841"/>
            <a:ext cx="8640960" cy="3785652"/>
          </a:xfrm>
          <a:prstGeom prst="rect">
            <a:avLst/>
          </a:prstGeom>
        </p:spPr>
        <p:txBody>
          <a:bodyPr wrap="square">
            <a:spAutoFit/>
          </a:bodyPr>
          <a:lstStyle/>
          <a:p>
            <a:r>
              <a:rPr lang="tr-TR" sz="2400" b="1" dirty="0" smtClean="0"/>
              <a:t>ORTAOKULA KAYIT</a:t>
            </a:r>
          </a:p>
          <a:p>
            <a:r>
              <a:rPr lang="tr-TR" sz="2400" dirty="0" smtClean="0"/>
              <a:t>(7) Ortaokul ve imam-hatip ortaokuluna kayıt:</a:t>
            </a:r>
          </a:p>
          <a:p>
            <a:r>
              <a:rPr lang="tr-TR" sz="2400" dirty="0" smtClean="0"/>
              <a:t>a) İlkokul öğrenimini tamamlayan ve kayıtların yapıldığı eylül ayı sonu itibarıyla zorunlu öğrenim çağı dışına çıkmamış öğrencilerin kayıtları e-Okul sistemi üzerinden ortaokula yapılır.</a:t>
            </a:r>
          </a:p>
          <a:p>
            <a:r>
              <a:rPr lang="tr-TR" sz="2400" dirty="0" smtClean="0"/>
              <a:t>b) İmam-hatip ortaokuluna kayıtlar velinin başvurusu üzerine ilgili okul yönetimince yapılır.</a:t>
            </a:r>
          </a:p>
          <a:p>
            <a:r>
              <a:rPr lang="tr-TR" sz="2400" dirty="0" smtClean="0"/>
              <a:t>(8) Özel okul öncesi ve özel ilköğretim kurumlarına kaydı yapılan çocukların nakli, ilgili özel öğretim kurumunca e-Okul sistemi üzerinden alınır.</a:t>
            </a:r>
            <a:endParaRPr lang="tr-TR" sz="2400" dirty="0"/>
          </a:p>
        </p:txBody>
      </p:sp>
      <p:sp>
        <p:nvSpPr>
          <p:cNvPr id="3" name="Dikdörtgen 2"/>
          <p:cNvSpPr/>
          <p:nvPr/>
        </p:nvSpPr>
        <p:spPr>
          <a:xfrm>
            <a:off x="902429" y="224644"/>
            <a:ext cx="7528600" cy="1077218"/>
          </a:xfrm>
          <a:prstGeom prst="rect">
            <a:avLst/>
          </a:prstGeom>
          <a:noFill/>
        </p:spPr>
        <p:txBody>
          <a:bodyPr wrap="none" lIns="91440" tIns="45720" rIns="91440" bIns="45720">
            <a:spAutoFit/>
          </a:bodyPr>
          <a:lstStyle/>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İLKÖĞRETİM KURUMLARI YÖNETMELİĞİ</a:t>
            </a:r>
          </a:p>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İLE İLGİLİ ÖNEMLİ MADDELER</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3412411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09057"/>
            <a:ext cx="8784976" cy="5632311"/>
          </a:xfrm>
          <a:prstGeom prst="rect">
            <a:avLst/>
          </a:prstGeom>
        </p:spPr>
        <p:txBody>
          <a:bodyPr wrap="square">
            <a:spAutoFit/>
          </a:bodyPr>
          <a:lstStyle/>
          <a:p>
            <a:r>
              <a:rPr lang="tr-TR" b="1" dirty="0" smtClean="0"/>
              <a:t>TAKDİR TEŞEKKÜR VE DİĞER ÖDÜLLERİN BELİRLENMESİ</a:t>
            </a:r>
          </a:p>
          <a:p>
            <a:r>
              <a:rPr lang="tr-TR" b="1" dirty="0" smtClean="0"/>
              <a:t>Ödüller ve ödüllerin verilmesi</a:t>
            </a:r>
            <a:endParaRPr lang="tr-TR" dirty="0" smtClean="0"/>
          </a:p>
          <a:p>
            <a:r>
              <a:rPr lang="tr-TR" b="1" dirty="0" smtClean="0"/>
              <a:t>MADDE 53 –</a:t>
            </a:r>
            <a:r>
              <a:rPr lang="tr-TR" dirty="0" smtClean="0"/>
              <a:t> (1) İlkokul 4 üncü sınıf ile ortaokul ve imam-hatip ortaokullarının bütün sınıflarında puan ortalaması Türkçe dersinden  55.00, diğer derslerin her birinden 45.00 puandan aşağı olmamak şartı ile tüm derslerin dönem ağırlıklı puan ortalaması 70.00-84.99 olanlar "Teşekkür" EK-6, 85.00 puan ve yukarı olanlar "Takdir" EK-7 belgesi ile ödüllendirilir.</a:t>
            </a:r>
          </a:p>
          <a:p>
            <a:r>
              <a:rPr lang="tr-TR" dirty="0" smtClean="0"/>
              <a:t>(2) İlköğretim kurumlarının tüm sınıflarında derslerindeki başarı durumuna bakılmaksızın;</a:t>
            </a:r>
          </a:p>
          <a:p>
            <a:r>
              <a:rPr lang="tr-TR" dirty="0" smtClean="0"/>
              <a:t>a) Ulusal ve uluslararası yarışmalara katılarak ilk beş dereceye giren,</a:t>
            </a:r>
          </a:p>
          <a:p>
            <a:r>
              <a:rPr lang="tr-TR" dirty="0" smtClean="0"/>
              <a:t>b) Çeşitli sosyal, kültürel ve sanatsal etkinliklerde üstün başarı gösteren öğrenciler "İftihar Belgesi" EK-8 ile ödüllendirilir.</a:t>
            </a:r>
          </a:p>
          <a:p>
            <a:r>
              <a:rPr lang="tr-TR" dirty="0" smtClean="0"/>
              <a:t>c) İftihar Belgesi, ilkokullarda sınıf öğretmeninin teklifi ve okul yönetiminin kararı doğrultusunda, ortaokul ve imam-hatip ortaokullarında ise öğrenci davranışlarını değerlendirme kurulunca verilir.</a:t>
            </a:r>
          </a:p>
          <a:p>
            <a:r>
              <a:rPr lang="tr-TR" dirty="0" smtClean="0"/>
              <a:t>ç) İftihar Belgesi, e-Okul sisteminin ilgili bölümüne işlenir. İlkokullarda okul yönetiminin olur tarih ve sayısı, ortaokullarda ise Öğrenci Davranışları Değerlendirme Kurulunun toplantı tarih ve karar numarası belgenin tarih ve numarası olarak kabul edilir.</a:t>
            </a:r>
          </a:p>
          <a:p>
            <a:r>
              <a:rPr lang="tr-TR" dirty="0" smtClean="0"/>
              <a:t>(3) İftihar Belgesiyle ödüllendirilenler, özel olarak yapılacak bir toplantı veya törende diğer öğrencilere duyurulur. Bu öğrencilerin adları ve fotoğrafları okulun internet sayfasında yayınlanır ve uygun bir yere asılır. Teşekkür ve Takdir Belgesiyle ödüllendirilenlerin belgeleri, sınıf veya şube rehber öğretmeni tarafından karne ile birlikte öğrencilere verilir.</a:t>
            </a:r>
            <a:endParaRPr lang="tr-TR" dirty="0"/>
          </a:p>
        </p:txBody>
      </p:sp>
      <p:sp>
        <p:nvSpPr>
          <p:cNvPr id="3" name="Dikdörtgen 2"/>
          <p:cNvSpPr/>
          <p:nvPr/>
        </p:nvSpPr>
        <p:spPr>
          <a:xfrm>
            <a:off x="902429" y="116632"/>
            <a:ext cx="7528600" cy="1077218"/>
          </a:xfrm>
          <a:prstGeom prst="rect">
            <a:avLst/>
          </a:prstGeom>
          <a:noFill/>
        </p:spPr>
        <p:txBody>
          <a:bodyPr wrap="none" lIns="91440" tIns="45720" rIns="91440" bIns="45720">
            <a:spAutoFit/>
          </a:bodyPr>
          <a:lstStyle/>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İLKÖĞRETİM KURUMLARI YÖNETMELİĞİ</a:t>
            </a:r>
          </a:p>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İLE İLGİLİ ÖNEMLİ MADDELER</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187917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3508" y="1556792"/>
            <a:ext cx="8892988" cy="4708981"/>
          </a:xfrm>
          <a:prstGeom prst="rect">
            <a:avLst/>
          </a:prstGeom>
        </p:spPr>
        <p:txBody>
          <a:bodyPr wrap="square">
            <a:spAutoFit/>
          </a:bodyPr>
          <a:lstStyle/>
          <a:p>
            <a:r>
              <a:rPr lang="tr-TR" sz="2000" b="1" dirty="0" smtClean="0"/>
              <a:t>DEVAMSIZLIK</a:t>
            </a:r>
          </a:p>
          <a:p>
            <a:r>
              <a:rPr lang="tr-TR" sz="2000" b="1" dirty="0" smtClean="0"/>
              <a:t>MADDE 18 –</a:t>
            </a:r>
            <a:r>
              <a:rPr lang="tr-TR" sz="2000" dirty="0" smtClean="0"/>
              <a:t> (1) Okul öncesi eğitim ve ilköğretim kurumlarında çocukların devamsızlıkları, e-Okul sistemine işlenir ve öğretmenler ile yöneticiler tarafından takip edilir.</a:t>
            </a:r>
          </a:p>
          <a:p>
            <a:r>
              <a:rPr lang="tr-TR" sz="2000" dirty="0" smtClean="0"/>
              <a:t>(2) Okul öncesi eğitim kurumlarında;</a:t>
            </a:r>
          </a:p>
          <a:p>
            <a:r>
              <a:rPr lang="tr-TR" sz="2000" dirty="0" smtClean="0"/>
              <a:t>a) Kayıtları yapılan çocukların kuruma günlük eğitimi aksatmayacak şekilde devam etmelerinin sağlanması esastır. Ancak özel eğitim gerektiren çocukların sosyal uyum ve gelişim özelliğine göre günlük devam sürelerinde esneklik sağlanır.</a:t>
            </a:r>
          </a:p>
          <a:p>
            <a:r>
              <a:rPr lang="tr-TR" sz="2000" dirty="0" smtClean="0"/>
              <a:t>b) Özürsüz olarak aralıksız 10 gün okula devam etmeyen çocuğun velisi okul müdürlüğünce yazı ile uyarılır. Bu uyarıya rağmen özürsüz olarak aralıksız 30 gün okula devam etmeyen ve devam ettiği hâlde üst üste iki aylık ücreti yatırılmayan çocukların kaydı silinir. Bu durum veliye yazılı olarak bildirilir.</a:t>
            </a:r>
          </a:p>
          <a:p>
            <a:r>
              <a:rPr lang="tr-TR" sz="2000" dirty="0" smtClean="0"/>
              <a:t>c) Aylık aidatını zamanında ödemeyen, geçmiş aylardan borcu kalan ve devamsızlık nedeniyle okulla ilişiği kesildiği hâlde okula devam ettirilen çocukların ücreti, veli ile yapılan sözleşme hükümleri çerçevesinde tahsil edilir.</a:t>
            </a:r>
            <a:endParaRPr lang="tr-TR" sz="2000" dirty="0"/>
          </a:p>
        </p:txBody>
      </p:sp>
      <p:sp>
        <p:nvSpPr>
          <p:cNvPr id="3" name="Dikdörtgen 2"/>
          <p:cNvSpPr/>
          <p:nvPr/>
        </p:nvSpPr>
        <p:spPr>
          <a:xfrm>
            <a:off x="1288489" y="224644"/>
            <a:ext cx="6603026" cy="954107"/>
          </a:xfrm>
          <a:prstGeom prst="rect">
            <a:avLst/>
          </a:prstGeom>
          <a:noFill/>
        </p:spPr>
        <p:txBody>
          <a:bodyPr wrap="none" lIns="91440" tIns="45720" rIns="91440" bIns="45720">
            <a:spAutoFit/>
          </a:bodyPr>
          <a:lstStyle/>
          <a:p>
            <a:pPr algn="ctr"/>
            <a:r>
              <a:rPr lang="tr-T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İLKÖĞRETİM KURUMLARI YÖNETMELİĞİ</a:t>
            </a:r>
          </a:p>
          <a:p>
            <a:pPr algn="ctr"/>
            <a:r>
              <a:rPr lang="tr-T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İLE İLGİLİ ÖNEMLİ MADDELER</a:t>
            </a:r>
            <a:endParaRPr lang="tr-T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261048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5516" y="1052736"/>
            <a:ext cx="8784976" cy="5324535"/>
          </a:xfrm>
          <a:prstGeom prst="rect">
            <a:avLst/>
          </a:prstGeom>
        </p:spPr>
        <p:txBody>
          <a:bodyPr wrap="square">
            <a:spAutoFit/>
          </a:bodyPr>
          <a:lstStyle/>
          <a:p>
            <a:r>
              <a:rPr lang="tr-TR" sz="1700" dirty="0" smtClean="0"/>
              <a:t>(3) İlköğretim kurumlarında öğrencilerin okula devamları zorunludur.</a:t>
            </a:r>
          </a:p>
          <a:p>
            <a:r>
              <a:rPr lang="tr-TR" sz="1700" dirty="0" smtClean="0"/>
              <a:t>a) İlköğretim kurumlarına kaydedilen mecburi ilköğretim çağındaki öğrencilerin velileri ile okul yönetimleri, il/ilçe millî eğitim müdürlükleri, maarif müfettişleri, muhtarlar ve mülki amirler 222 sayılı İlköğretim ve Eğitim Kanununun ilgili hükümleri gereğince çocukların okula devamını sağlamakla yükümlüdürler.</a:t>
            </a:r>
          </a:p>
          <a:p>
            <a:r>
              <a:rPr lang="tr-TR" sz="1700" dirty="0" smtClean="0"/>
              <a:t>b) Normal ve ikili öğretim yapılan okullarda ilk derse girdiği hâlde sonraki bir veya daha fazla derse özürsüz olarak girmeyen öğrencinin durumu velisine ivedilikle bildirilir ve devamsızlığı yarım gün sayılır.</a:t>
            </a:r>
          </a:p>
          <a:p>
            <a:r>
              <a:rPr lang="tr-TR" sz="1700" dirty="0" smtClean="0"/>
              <a:t>c) İlköğretim kurumlarındaki öğrencilerden, okulun bulunduğu yerleşim biriminin dışına çıkan, adresi bulunmayan ve okulu olmayan bir yere gidenlerin durumu, okul yönetimince e-Okuldaki devam bölümüne zamanında işlenir. Öğrencilerin devamsızlıkları, e-Okul sistemi üzerinden okul yönetimlerince sürekli takip edilir.</a:t>
            </a:r>
          </a:p>
          <a:p>
            <a:r>
              <a:rPr lang="tr-TR" sz="1700" dirty="0" smtClean="0"/>
              <a:t>ç) Yurt dışına giden öğrencilerin yurt dışı adresi, okul yönetimince e-Okul sistemine işlenir. Bakanlıkça yurt dışındaki okullara devamlarının sağlanmasıyla ilgili tedbirler alınır. Bu durumdaki veya yurt dışında adresi tespit edilemeyen öğrencilerin kayıtları, yaşları öğrenim çağı dışına çıkıncaya kadar e-Okul sisteminde pasif hâle getirilir.</a:t>
            </a:r>
          </a:p>
          <a:p>
            <a:r>
              <a:rPr lang="tr-TR" sz="1700" dirty="0" smtClean="0"/>
              <a:t>d) Öğrencinin geçerli mazereti ve velinin başvurusu üzerine okul yönetimi tarafından bir öğretim yılı içerisinde 15 güne kadar izin verilebilir.</a:t>
            </a:r>
          </a:p>
          <a:p>
            <a:r>
              <a:rPr lang="tr-TR" sz="1700" dirty="0" smtClean="0"/>
              <a:t>(4) Bulaşıcı bir hastalık nedeniyle okula devam edemeyen çocuklar, sakınca olmadığına ilişkin sağlık kuruluşlarından alınacak rapor ile kuruma devam edebilirler.</a:t>
            </a:r>
            <a:endParaRPr lang="tr-TR" sz="1700" dirty="0"/>
          </a:p>
        </p:txBody>
      </p:sp>
      <p:sp>
        <p:nvSpPr>
          <p:cNvPr id="3" name="Dikdörtgen 2"/>
          <p:cNvSpPr/>
          <p:nvPr/>
        </p:nvSpPr>
        <p:spPr>
          <a:xfrm>
            <a:off x="825703" y="98629"/>
            <a:ext cx="7528600" cy="1077218"/>
          </a:xfrm>
          <a:prstGeom prst="rect">
            <a:avLst/>
          </a:prstGeom>
          <a:noFill/>
        </p:spPr>
        <p:txBody>
          <a:bodyPr wrap="none" lIns="91440" tIns="45720" rIns="91440" bIns="45720">
            <a:spAutoFit/>
          </a:bodyPr>
          <a:lstStyle/>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İLKÖĞRETİM KURUMLARI YÖNETMELİĞİ</a:t>
            </a:r>
          </a:p>
          <a:p>
            <a:pPr algn="ct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İLE İLGİLİ ÖNEMLİ MADDELER</a:t>
            </a: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345588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929190" y="642918"/>
            <a:ext cx="3724096" cy="400110"/>
          </a:xfrm>
          <a:prstGeom prst="rect">
            <a:avLst/>
          </a:prstGeom>
          <a:noFill/>
        </p:spPr>
        <p:txBody>
          <a:bodyPr wrap="none" lIns="91440" tIns="45720" rIns="91440" bIns="45720">
            <a:spAutoFit/>
          </a:bodyPr>
          <a:lstStyle/>
          <a:p>
            <a:pPr algn="ctr"/>
            <a:r>
              <a:rPr lang="tr-TR"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OKULUMUZDAN GÖRÜNTÜLER</a:t>
            </a:r>
            <a:endParaRPr lang="tr-TR"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pic>
        <p:nvPicPr>
          <p:cNvPr id="2050" name="Picture 2" descr="C:\Users\ibrahim\Desktop\Yeni klasör41\201411A0\18112014975.jpg"/>
          <p:cNvPicPr>
            <a:picLocks noChangeAspect="1" noChangeArrowheads="1"/>
          </p:cNvPicPr>
          <p:nvPr/>
        </p:nvPicPr>
        <p:blipFill>
          <a:blip r:embed="rId2" cstate="print"/>
          <a:srcRect/>
          <a:stretch>
            <a:fillRect/>
          </a:stretch>
        </p:blipFill>
        <p:spPr bwMode="auto">
          <a:xfrm>
            <a:off x="142844" y="571480"/>
            <a:ext cx="4286280" cy="3286148"/>
          </a:xfrm>
          <a:prstGeom prst="rect">
            <a:avLst/>
          </a:prstGeom>
          <a:noFill/>
        </p:spPr>
      </p:pic>
      <p:pic>
        <p:nvPicPr>
          <p:cNvPr id="2051" name="Picture 3" descr="C:\Users\ibrahim\Desktop\Yeni klasör41\201411A0\18112014977.jpg"/>
          <p:cNvPicPr>
            <a:picLocks noChangeAspect="1" noChangeArrowheads="1"/>
          </p:cNvPicPr>
          <p:nvPr/>
        </p:nvPicPr>
        <p:blipFill>
          <a:blip r:embed="rId3" cstate="print"/>
          <a:srcRect/>
          <a:stretch>
            <a:fillRect/>
          </a:stretch>
        </p:blipFill>
        <p:spPr bwMode="auto">
          <a:xfrm>
            <a:off x="4572000" y="3143248"/>
            <a:ext cx="4377264" cy="3282948"/>
          </a:xfrm>
          <a:prstGeom prst="rect">
            <a:avLst/>
          </a:prstGeom>
          <a:noFill/>
        </p:spPr>
      </p:pic>
    </p:spTree>
    <p:extLst>
      <p:ext uri="{BB962C8B-B14F-4D97-AF65-F5344CB8AC3E}">
        <p14:creationId xmlns:p14="http://schemas.microsoft.com/office/powerpoint/2010/main" xmlns="" val="252044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brahim\Desktop\Yeni klasör41\201411A0\18112014978.jpg"/>
          <p:cNvPicPr>
            <a:picLocks noChangeAspect="1" noChangeArrowheads="1"/>
          </p:cNvPicPr>
          <p:nvPr/>
        </p:nvPicPr>
        <p:blipFill>
          <a:blip r:embed="rId2" cstate="print"/>
          <a:srcRect/>
          <a:stretch>
            <a:fillRect/>
          </a:stretch>
        </p:blipFill>
        <p:spPr bwMode="auto">
          <a:xfrm>
            <a:off x="142844" y="500042"/>
            <a:ext cx="4286279" cy="3214710"/>
          </a:xfrm>
          <a:prstGeom prst="rect">
            <a:avLst/>
          </a:prstGeom>
          <a:noFill/>
        </p:spPr>
      </p:pic>
      <p:pic>
        <p:nvPicPr>
          <p:cNvPr id="3075" name="Picture 3" descr="C:\Users\ibrahim\Desktop\Yeni klasör41\201411A0\18112014974.jpg"/>
          <p:cNvPicPr>
            <a:picLocks noChangeAspect="1" noChangeArrowheads="1"/>
          </p:cNvPicPr>
          <p:nvPr/>
        </p:nvPicPr>
        <p:blipFill>
          <a:blip r:embed="rId3" cstate="print"/>
          <a:srcRect/>
          <a:stretch>
            <a:fillRect/>
          </a:stretch>
        </p:blipFill>
        <p:spPr bwMode="auto">
          <a:xfrm>
            <a:off x="4500562" y="3357562"/>
            <a:ext cx="4461937" cy="3346453"/>
          </a:xfrm>
          <a:prstGeom prst="rect">
            <a:avLst/>
          </a:prstGeom>
          <a:noFill/>
        </p:spPr>
      </p:pic>
      <p:sp>
        <p:nvSpPr>
          <p:cNvPr id="4" name="Dikdörtgen 4"/>
          <p:cNvSpPr/>
          <p:nvPr/>
        </p:nvSpPr>
        <p:spPr>
          <a:xfrm>
            <a:off x="4786314" y="500042"/>
            <a:ext cx="3724096" cy="400110"/>
          </a:xfrm>
          <a:prstGeom prst="rect">
            <a:avLst/>
          </a:prstGeom>
          <a:noFill/>
        </p:spPr>
        <p:txBody>
          <a:bodyPr wrap="none" lIns="91440" tIns="45720" rIns="91440" bIns="45720">
            <a:spAutoFit/>
          </a:bodyPr>
          <a:lstStyle/>
          <a:p>
            <a:pPr algn="ctr"/>
            <a:r>
              <a:rPr lang="tr-TR"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OKULUMUZDAN GÖRÜNTÜLER</a:t>
            </a:r>
            <a:endParaRPr lang="tr-TR"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4"/>
          <p:cNvSpPr/>
          <p:nvPr/>
        </p:nvSpPr>
        <p:spPr>
          <a:xfrm>
            <a:off x="4929190" y="857232"/>
            <a:ext cx="3724096" cy="400110"/>
          </a:xfrm>
          <a:prstGeom prst="rect">
            <a:avLst/>
          </a:prstGeom>
          <a:noFill/>
        </p:spPr>
        <p:txBody>
          <a:bodyPr wrap="none" lIns="91440" tIns="45720" rIns="91440" bIns="45720">
            <a:spAutoFit/>
          </a:bodyPr>
          <a:lstStyle/>
          <a:p>
            <a:pPr algn="ctr"/>
            <a:r>
              <a:rPr lang="tr-TR"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OKULUMUZDAN GÖRÜNTÜLER</a:t>
            </a:r>
            <a:endParaRPr lang="tr-TR"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pic>
        <p:nvPicPr>
          <p:cNvPr id="1026" name="Picture 2" descr="C:\Users\ibrahim\Desktop\Yeni klasör41\14205458_14112013609.jpg"/>
          <p:cNvPicPr>
            <a:picLocks noChangeAspect="1" noChangeArrowheads="1"/>
          </p:cNvPicPr>
          <p:nvPr/>
        </p:nvPicPr>
        <p:blipFill>
          <a:blip r:embed="rId2" cstate="print"/>
          <a:srcRect/>
          <a:stretch>
            <a:fillRect/>
          </a:stretch>
        </p:blipFill>
        <p:spPr bwMode="auto">
          <a:xfrm>
            <a:off x="214282" y="500042"/>
            <a:ext cx="4667251" cy="3500438"/>
          </a:xfrm>
          <a:prstGeom prst="rect">
            <a:avLst/>
          </a:prstGeom>
          <a:noFill/>
        </p:spPr>
      </p:pic>
      <p:pic>
        <p:nvPicPr>
          <p:cNvPr id="1027" name="Picture 3" descr="C:\Users\ibrahim\Desktop\Yeni klasör41\k_14205446_14112013605.jpg"/>
          <p:cNvPicPr>
            <a:picLocks noChangeAspect="1" noChangeArrowheads="1"/>
          </p:cNvPicPr>
          <p:nvPr/>
        </p:nvPicPr>
        <p:blipFill>
          <a:blip r:embed="rId3" cstate="print"/>
          <a:srcRect/>
          <a:stretch>
            <a:fillRect/>
          </a:stretch>
        </p:blipFill>
        <p:spPr bwMode="auto">
          <a:xfrm>
            <a:off x="5072066" y="3143248"/>
            <a:ext cx="3857653" cy="30718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28596" y="3571876"/>
            <a:ext cx="8460940" cy="1631216"/>
          </a:xfrm>
          <a:prstGeom prst="rect">
            <a:avLst/>
          </a:prstGeom>
          <a:noFill/>
        </p:spPr>
        <p:txBody>
          <a:bodyPr wrap="square" rtlCol="0">
            <a:spAutoFit/>
          </a:bodyPr>
          <a:lstStyle/>
          <a:p>
            <a:pPr marL="285750" indent="-285750">
              <a:buFont typeface="Arial" pitchFamily="34" charset="0"/>
              <a:buChar char="•"/>
            </a:pPr>
            <a:r>
              <a:rPr lang="tr-TR" sz="2000" dirty="0" smtClean="0"/>
              <a:t>GENEL TANITIM</a:t>
            </a:r>
          </a:p>
          <a:p>
            <a:pPr marL="285750" indent="-285750">
              <a:buFont typeface="Arial" pitchFamily="34" charset="0"/>
              <a:buChar char="•"/>
            </a:pPr>
            <a:r>
              <a:rPr lang="tr-TR" sz="2000" dirty="0" smtClean="0"/>
              <a:t>TARİHÇE</a:t>
            </a:r>
          </a:p>
          <a:p>
            <a:pPr marL="285750" indent="-285750">
              <a:buFont typeface="Arial" pitchFamily="34" charset="0"/>
              <a:buChar char="•"/>
            </a:pPr>
            <a:r>
              <a:rPr lang="tr-TR" sz="2000" dirty="0" smtClean="0"/>
              <a:t>DERS GİRİŞ ÇIKIŞ SAATLERİ</a:t>
            </a:r>
          </a:p>
          <a:p>
            <a:pPr marL="285750" indent="-285750">
              <a:buFont typeface="Arial" pitchFamily="34" charset="0"/>
              <a:buChar char="•"/>
            </a:pPr>
            <a:r>
              <a:rPr lang="tr-TR" sz="2000" dirty="0" smtClean="0"/>
              <a:t>ORTAOKULLARDA ZORUNLU VE SEÇMELİ DERS SAATLERİ</a:t>
            </a:r>
          </a:p>
          <a:p>
            <a:pPr marL="285750" indent="-285750">
              <a:buFont typeface="Arial" pitchFamily="34" charset="0"/>
              <a:buChar char="•"/>
            </a:pPr>
            <a:r>
              <a:rPr lang="tr-TR" sz="2000" dirty="0" smtClean="0"/>
              <a:t>İLKÖĞRETİM KURUMLARI YÖNETMELİĞİ İLE İLGİLİ ÖNEMLİ MADDELER</a:t>
            </a:r>
          </a:p>
        </p:txBody>
      </p:sp>
      <p:sp>
        <p:nvSpPr>
          <p:cNvPr id="5" name="Dikdörtgen 3"/>
          <p:cNvSpPr/>
          <p:nvPr/>
        </p:nvSpPr>
        <p:spPr>
          <a:xfrm>
            <a:off x="868180" y="1500174"/>
            <a:ext cx="7736413" cy="861774"/>
          </a:xfrm>
          <a:prstGeom prst="rect">
            <a:avLst/>
          </a:prstGeom>
          <a:solidFill>
            <a:schemeClr val="bg1"/>
          </a:solidFill>
          <a:ln>
            <a:noFill/>
          </a:ln>
        </p:spPr>
        <p:txBody>
          <a:bodyPr wrap="none" lIns="91440" tIns="45720" rIns="91440" bIns="45720">
            <a:spAutoFit/>
          </a:bodyPr>
          <a:lstStyle/>
          <a:p>
            <a:pPr algn="ctr"/>
            <a:r>
              <a:rPr lang="tr-TR"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SARACALAR İLKOKULU</a:t>
            </a:r>
            <a:endParaRPr lang="tr-TR" sz="5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16368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28596" y="1714488"/>
            <a:ext cx="8316924" cy="3416320"/>
          </a:xfrm>
          <a:prstGeom prst="rect">
            <a:avLst/>
          </a:prstGeom>
          <a:noFill/>
        </p:spPr>
        <p:txBody>
          <a:bodyPr wrap="square" rtlCol="0">
            <a:spAutoFit/>
          </a:bodyPr>
          <a:lstStyle/>
          <a:p>
            <a:pPr algn="just"/>
            <a:r>
              <a:rPr lang="tr-TR" sz="2400" dirty="0" smtClean="0"/>
              <a:t>	Okulumuz Akyurt Saracalar Mahallesinde yer almaktadır.  İlçe merkezine uzaklığı 20 km olup Ankara’ya ise yaklaşık olarak 15 km uzaklıktadır. Okulumuz tam gün eğitim yapmakta </a:t>
            </a:r>
            <a:r>
              <a:rPr lang="tr-TR" sz="2400" smtClean="0"/>
              <a:t>olup </a:t>
            </a:r>
            <a:r>
              <a:rPr lang="tr-TR" sz="2400" smtClean="0"/>
              <a:t>9 </a:t>
            </a:r>
            <a:r>
              <a:rPr lang="tr-TR" sz="2400" dirty="0" smtClean="0"/>
              <a:t>şube ana binada 2 şubesi ek binadadır ve 175 öğrencili bir okuldur. Okulumuz bünyesinde bir şube olarak Ana sınıfı bulunmaktadır.</a:t>
            </a:r>
          </a:p>
          <a:p>
            <a:pPr algn="just"/>
            <a:r>
              <a:rPr lang="tr-TR" sz="2400" dirty="0" smtClean="0"/>
              <a:t>	Okulumuzda eğitim öğretim derslik sınıfları şeklinde yapılmaktadır. Okulumuzda 1 müdür, 1 müdür yardımcısı 10 öğretmen ve 2 tane de yardımcı personel bulunmaktadır. </a:t>
            </a:r>
            <a:endParaRPr lang="tr-TR" sz="2400" dirty="0"/>
          </a:p>
        </p:txBody>
      </p:sp>
      <p:sp>
        <p:nvSpPr>
          <p:cNvPr id="4" name="Dikdörtgen 3"/>
          <p:cNvSpPr/>
          <p:nvPr/>
        </p:nvSpPr>
        <p:spPr>
          <a:xfrm>
            <a:off x="1879854" y="344850"/>
            <a:ext cx="5025864" cy="923330"/>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GENEL</a:t>
            </a:r>
            <a:r>
              <a:rPr lang="tr-TR" sz="4000" b="1" cap="none" spc="50" dirty="0" smtClean="0">
                <a:ln w="11430"/>
                <a:effectLst>
                  <a:outerShdw blurRad="76200" dist="50800" dir="5400000" algn="tl" rotWithShape="0">
                    <a:srgbClr val="000000">
                      <a:alpha val="65000"/>
                    </a:srgbClr>
                  </a:outerShdw>
                </a:effectLst>
              </a:rPr>
              <a:t> </a:t>
            </a: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TANITIM</a:t>
            </a:r>
          </a:p>
        </p:txBody>
      </p:sp>
    </p:spTree>
    <p:extLst>
      <p:ext uri="{BB962C8B-B14F-4D97-AF65-F5344CB8AC3E}">
        <p14:creationId xmlns:p14="http://schemas.microsoft.com/office/powerpoint/2010/main" xmlns="" val="327239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xmlns="" val="3611346099"/>
              </p:ext>
            </p:extLst>
          </p:nvPr>
        </p:nvGraphicFramePr>
        <p:xfrm>
          <a:off x="642910" y="1357299"/>
          <a:ext cx="7884876" cy="5217304"/>
        </p:xfrm>
        <a:graphic>
          <a:graphicData uri="http://schemas.openxmlformats.org/drawingml/2006/table">
            <a:tbl>
              <a:tblPr firstRow="1" firstCol="1" bandRow="1">
                <a:tableStyleId>{5C22544A-7EE6-4342-B048-85BDC9FD1C3A}</a:tableStyleId>
              </a:tblPr>
              <a:tblGrid>
                <a:gridCol w="3420380"/>
                <a:gridCol w="4464496"/>
              </a:tblGrid>
              <a:tr h="664137">
                <a:tc>
                  <a:txBody>
                    <a:bodyPr/>
                    <a:lstStyle/>
                    <a:p>
                      <a:pPr>
                        <a:spcAft>
                          <a:spcPts val="0"/>
                        </a:spcAft>
                      </a:pPr>
                      <a:r>
                        <a:rPr lang="tr-TR" sz="2000" dirty="0">
                          <a:effectLst/>
                        </a:rPr>
                        <a:t>KURUM MÜLKİYETİNİN KİME AİT OLDUĞU</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a:effectLst/>
                        </a:rPr>
                        <a:t>MEB</a:t>
                      </a:r>
                      <a:endParaRPr lang="tr-TR" sz="2000">
                        <a:effectLst/>
                        <a:latin typeface="Times New Roman"/>
                        <a:ea typeface="Times New Roman"/>
                      </a:endParaRPr>
                    </a:p>
                  </a:txBody>
                  <a:tcPr marL="68580" marR="68580" marT="0" marB="0" anchor="ctr"/>
                </a:tc>
              </a:tr>
              <a:tr h="1112279">
                <a:tc>
                  <a:txBody>
                    <a:bodyPr/>
                    <a:lstStyle/>
                    <a:p>
                      <a:pPr>
                        <a:spcAft>
                          <a:spcPts val="0"/>
                        </a:spcAft>
                      </a:pPr>
                      <a:r>
                        <a:rPr lang="tr-TR" sz="2000" dirty="0">
                          <a:effectLst/>
                        </a:rPr>
                        <a:t>OKULUN TARİHÇESİ</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smtClean="0"/>
                        <a:t>1982 yılında iki derslik olarak yapılan okulumuz 2007 yılında 8 derslikli yeni binasına taşınmıştır.</a:t>
                      </a:r>
                      <a:endParaRPr lang="tr-TR" sz="2000" dirty="0">
                        <a:effectLst/>
                        <a:latin typeface="Times New Roman"/>
                        <a:ea typeface="Times New Roman"/>
                      </a:endParaRPr>
                    </a:p>
                  </a:txBody>
                  <a:tcPr marL="68580" marR="68580" marT="0" marB="0" anchor="ctr"/>
                </a:tc>
              </a:tr>
              <a:tr h="1145430">
                <a:tc>
                  <a:txBody>
                    <a:bodyPr/>
                    <a:lstStyle/>
                    <a:p>
                      <a:pPr>
                        <a:spcAft>
                          <a:spcPts val="0"/>
                        </a:spcAft>
                      </a:pPr>
                      <a:r>
                        <a:rPr lang="tr-TR" sz="2000" dirty="0">
                          <a:effectLst/>
                        </a:rPr>
                        <a:t>OKULUN FİZİKİ İMKÂNLARI</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a:effectLst/>
                        </a:rPr>
                        <a:t>Okulumuz bir ana </a:t>
                      </a:r>
                      <a:r>
                        <a:rPr lang="tr-TR" sz="2000" dirty="0" smtClean="0">
                          <a:effectLst/>
                        </a:rPr>
                        <a:t>bina ve</a:t>
                      </a:r>
                      <a:r>
                        <a:rPr lang="tr-TR" sz="2000" baseline="0" dirty="0" smtClean="0">
                          <a:effectLst/>
                        </a:rPr>
                        <a:t> 1982 yılında yapılan 2 derslikli ek binadan</a:t>
                      </a:r>
                      <a:r>
                        <a:rPr lang="tr-TR" sz="2000" dirty="0" smtClean="0">
                          <a:effectLst/>
                        </a:rPr>
                        <a:t> </a:t>
                      </a:r>
                      <a:r>
                        <a:rPr lang="tr-TR" sz="2000" dirty="0">
                          <a:effectLst/>
                        </a:rPr>
                        <a:t>oluşmaktadır. Şu an derslik ihtiyacı yeterli sayıdadır.</a:t>
                      </a:r>
                      <a:endParaRPr lang="tr-TR" sz="2000" dirty="0">
                        <a:effectLst/>
                        <a:latin typeface="Times New Roman"/>
                        <a:ea typeface="Times New Roman"/>
                      </a:endParaRPr>
                    </a:p>
                  </a:txBody>
                  <a:tcPr marL="68580" marR="68580" marT="0" marB="0" anchor="ctr"/>
                </a:tc>
              </a:tr>
              <a:tr h="740564">
                <a:tc>
                  <a:txBody>
                    <a:bodyPr/>
                    <a:lstStyle/>
                    <a:p>
                      <a:pPr>
                        <a:spcAft>
                          <a:spcPts val="0"/>
                        </a:spcAft>
                      </a:pPr>
                      <a:r>
                        <a:rPr lang="tr-TR" sz="2000" dirty="0">
                          <a:effectLst/>
                        </a:rPr>
                        <a:t>OKULUN YÜZÖLÇÜMÜ (KAPALI ALAN) 	</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smtClean="0">
                          <a:effectLst/>
                        </a:rPr>
                        <a:t>630 m</a:t>
                      </a:r>
                      <a:r>
                        <a:rPr lang="tr-TR" sz="2000" baseline="30000" dirty="0" smtClean="0">
                          <a:effectLst/>
                        </a:rPr>
                        <a:t>2</a:t>
                      </a:r>
                      <a:endParaRPr lang="tr-TR" sz="2000" dirty="0">
                        <a:effectLst/>
                        <a:latin typeface="Times New Roman"/>
                        <a:ea typeface="Times New Roman"/>
                      </a:endParaRPr>
                    </a:p>
                  </a:txBody>
                  <a:tcPr marL="68580" marR="68580" marT="0" marB="0" anchor="ctr"/>
                </a:tc>
              </a:tr>
              <a:tr h="370281">
                <a:tc>
                  <a:txBody>
                    <a:bodyPr/>
                    <a:lstStyle/>
                    <a:p>
                      <a:pPr>
                        <a:spcAft>
                          <a:spcPts val="0"/>
                        </a:spcAft>
                      </a:pPr>
                      <a:r>
                        <a:rPr lang="tr-TR" sz="2000" dirty="0">
                          <a:effectLst/>
                        </a:rPr>
                        <a:t>BAHÇE YÜZÖLÇÜMÜ</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smtClean="0">
                          <a:effectLst/>
                        </a:rPr>
                        <a:t>2670 </a:t>
                      </a:r>
                      <a:r>
                        <a:rPr lang="tr-TR" sz="2000" dirty="0">
                          <a:effectLst/>
                        </a:rPr>
                        <a:t>m</a:t>
                      </a:r>
                      <a:r>
                        <a:rPr lang="tr-TR" sz="2000" baseline="30000" dirty="0">
                          <a:effectLst/>
                        </a:rPr>
                        <a:t>2</a:t>
                      </a:r>
                      <a:endParaRPr lang="tr-TR" sz="2000" dirty="0">
                        <a:effectLst/>
                        <a:latin typeface="Times New Roman"/>
                        <a:ea typeface="Times New Roman"/>
                      </a:endParaRPr>
                    </a:p>
                  </a:txBody>
                  <a:tcPr marL="68580" marR="68580" marT="0" marB="0" anchor="ctr"/>
                </a:tc>
              </a:tr>
              <a:tr h="370281">
                <a:tc>
                  <a:txBody>
                    <a:bodyPr/>
                    <a:lstStyle/>
                    <a:p>
                      <a:pPr>
                        <a:spcAft>
                          <a:spcPts val="0"/>
                        </a:spcAft>
                      </a:pPr>
                      <a:r>
                        <a:rPr lang="tr-TR" sz="2000">
                          <a:effectLst/>
                        </a:rPr>
                        <a:t>OKULUN YAPILDIĞI YIL</a:t>
                      </a:r>
                      <a:endParaRPr lang="tr-TR" sz="2000">
                        <a:effectLst/>
                        <a:latin typeface="Times New Roman"/>
                        <a:ea typeface="Times New Roman"/>
                      </a:endParaRPr>
                    </a:p>
                  </a:txBody>
                  <a:tcPr marL="68580" marR="68580" marT="0" marB="0" anchor="ctr"/>
                </a:tc>
                <a:tc>
                  <a:txBody>
                    <a:bodyPr/>
                    <a:lstStyle/>
                    <a:p>
                      <a:pPr>
                        <a:spcAft>
                          <a:spcPts val="0"/>
                        </a:spcAft>
                      </a:pPr>
                      <a:r>
                        <a:rPr lang="tr-TR" sz="2000" dirty="0">
                          <a:effectLst/>
                        </a:rPr>
                        <a:t>2007</a:t>
                      </a:r>
                      <a:endParaRPr lang="tr-TR" sz="2000" dirty="0">
                        <a:effectLst/>
                        <a:latin typeface="Times New Roman"/>
                        <a:ea typeface="Times New Roman"/>
                      </a:endParaRPr>
                    </a:p>
                  </a:txBody>
                  <a:tcPr marL="68580" marR="68580" marT="0" marB="0" anchor="ctr"/>
                </a:tc>
              </a:tr>
              <a:tr h="370281">
                <a:tc>
                  <a:txBody>
                    <a:bodyPr/>
                    <a:lstStyle/>
                    <a:p>
                      <a:pPr>
                        <a:spcAft>
                          <a:spcPts val="0"/>
                        </a:spcAft>
                      </a:pPr>
                      <a:r>
                        <a:rPr lang="tr-TR" sz="2000" dirty="0">
                          <a:effectLst/>
                        </a:rPr>
                        <a:t>DERSLİK SAYISI 	</a:t>
                      </a:r>
                      <a:endParaRPr lang="tr-TR" sz="2000" dirty="0">
                        <a:effectLst/>
                        <a:latin typeface="Times New Roman"/>
                        <a:ea typeface="Times New Roman"/>
                      </a:endParaRPr>
                    </a:p>
                  </a:txBody>
                  <a:tcPr marL="68580" marR="68580" marT="0" marB="0" anchor="ctr"/>
                </a:tc>
                <a:tc>
                  <a:txBody>
                    <a:bodyPr/>
                    <a:lstStyle/>
                    <a:p>
                      <a:pPr>
                        <a:spcAft>
                          <a:spcPts val="0"/>
                        </a:spcAft>
                      </a:pPr>
                      <a:r>
                        <a:rPr lang="tr-TR" sz="2000" dirty="0" smtClean="0">
                          <a:effectLst/>
                        </a:rPr>
                        <a:t>10</a:t>
                      </a:r>
                      <a:endParaRPr lang="tr-TR" sz="2000" dirty="0">
                        <a:effectLst/>
                        <a:latin typeface="Times New Roman"/>
                        <a:ea typeface="Times New Roman"/>
                      </a:endParaRPr>
                    </a:p>
                  </a:txBody>
                  <a:tcPr marL="68580" marR="68580" marT="0" marB="0" anchor="ctr"/>
                </a:tc>
              </a:tr>
              <a:tr h="370281">
                <a:tc>
                  <a:txBody>
                    <a:bodyPr/>
                    <a:lstStyle/>
                    <a:p>
                      <a:pPr>
                        <a:spcAft>
                          <a:spcPts val="0"/>
                        </a:spcAft>
                      </a:pPr>
                      <a:r>
                        <a:rPr lang="tr-TR" sz="2000">
                          <a:effectLst/>
                        </a:rPr>
                        <a:t>ÇOK AMAÇLI SALON</a:t>
                      </a:r>
                      <a:endParaRPr lang="tr-TR" sz="2000">
                        <a:effectLst/>
                        <a:latin typeface="Times New Roman"/>
                        <a:ea typeface="Times New Roman"/>
                      </a:endParaRPr>
                    </a:p>
                  </a:txBody>
                  <a:tcPr marL="68580" marR="68580" marT="0" marB="0" anchor="ctr"/>
                </a:tc>
                <a:tc>
                  <a:txBody>
                    <a:bodyPr/>
                    <a:lstStyle/>
                    <a:p>
                      <a:pPr>
                        <a:spcAft>
                          <a:spcPts val="0"/>
                        </a:spcAft>
                      </a:pPr>
                      <a:r>
                        <a:rPr lang="tr-TR" sz="2000" dirty="0">
                          <a:effectLst/>
                        </a:rPr>
                        <a:t>1 Adet</a:t>
                      </a:r>
                      <a:endParaRPr lang="tr-TR" sz="2000" dirty="0">
                        <a:effectLst/>
                        <a:latin typeface="Times New Roman"/>
                        <a:ea typeface="Times New Roman"/>
                      </a:endParaRPr>
                    </a:p>
                  </a:txBody>
                  <a:tcPr marL="68580" marR="68580" marT="0" marB="0" anchor="ctr"/>
                </a:tc>
              </a:tr>
            </a:tbl>
          </a:graphicData>
        </a:graphic>
      </p:graphicFrame>
      <p:sp>
        <p:nvSpPr>
          <p:cNvPr id="4" name="Dikdörtgen 3"/>
          <p:cNvSpPr/>
          <p:nvPr/>
        </p:nvSpPr>
        <p:spPr>
          <a:xfrm>
            <a:off x="725304" y="285728"/>
            <a:ext cx="7736413" cy="861774"/>
          </a:xfrm>
          <a:prstGeom prst="rect">
            <a:avLst/>
          </a:prstGeom>
          <a:solidFill>
            <a:schemeClr val="bg1"/>
          </a:solidFill>
          <a:ln>
            <a:noFill/>
          </a:ln>
        </p:spPr>
        <p:txBody>
          <a:bodyPr wrap="none" lIns="91440" tIns="45720" rIns="91440" bIns="45720">
            <a:spAutoFit/>
          </a:bodyPr>
          <a:lstStyle/>
          <a:p>
            <a:pPr algn="ctr"/>
            <a:r>
              <a:rPr lang="tr-TR"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SA</a:t>
            </a:r>
            <a:r>
              <a:rPr lang="tr-TR"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Arial" pitchFamily="34" charset="0"/>
                <a:cs typeface="Arial" pitchFamily="34" charset="0"/>
              </a:rPr>
              <a:t>RACALAR İLKOKULU</a:t>
            </a:r>
            <a:endParaRPr lang="tr-TR" sz="5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54749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98832" y="344850"/>
            <a:ext cx="2187908" cy="707886"/>
          </a:xfrm>
          <a:prstGeom prst="rect">
            <a:avLst/>
          </a:prstGeom>
          <a:noFill/>
        </p:spPr>
        <p:txBody>
          <a:bodyPr wrap="none" lIns="91440" tIns="45720" rIns="91440" bIns="45720">
            <a:spAutoFit/>
          </a:bodyPr>
          <a:lstStyle/>
          <a:p>
            <a:pPr algn="ctr"/>
            <a:r>
              <a:rPr lang="tr-T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TARİHÇE</a:t>
            </a:r>
            <a:endParaRPr lang="tr-T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Metin kutusu 2"/>
          <p:cNvSpPr txBox="1"/>
          <p:nvPr/>
        </p:nvSpPr>
        <p:spPr>
          <a:xfrm>
            <a:off x="467544" y="1484784"/>
            <a:ext cx="8028892" cy="5016758"/>
          </a:xfrm>
          <a:prstGeom prst="rect">
            <a:avLst/>
          </a:prstGeom>
          <a:noFill/>
        </p:spPr>
        <p:txBody>
          <a:bodyPr wrap="square" rtlCol="0">
            <a:spAutoFit/>
          </a:bodyPr>
          <a:lstStyle/>
          <a:p>
            <a:r>
              <a:rPr lang="tr-TR" sz="2000" dirty="0" smtClean="0"/>
              <a:t>	</a:t>
            </a:r>
            <a:r>
              <a:rPr lang="tr-TR" sz="2000" b="1" dirty="0" smtClean="0"/>
              <a:t> Okulun/Kurumun tarihçesi</a:t>
            </a:r>
            <a:r>
              <a:rPr lang="tr-TR" sz="2000" dirty="0" smtClean="0"/>
              <a:t>: Eskişehir’den Ankara Çubuk ovasına 1900´</a:t>
            </a:r>
            <a:r>
              <a:rPr lang="tr-TR" sz="2000" dirty="0" err="1" smtClean="0"/>
              <a:t>lü</a:t>
            </a:r>
            <a:r>
              <a:rPr lang="tr-TR" sz="2000" dirty="0" smtClean="0"/>
              <a:t> yılların başında göç eden </a:t>
            </a:r>
            <a:r>
              <a:rPr lang="tr-TR" sz="2000" dirty="0" err="1" smtClean="0"/>
              <a:t>Zülfükaroğulları</a:t>
            </a:r>
            <a:r>
              <a:rPr lang="tr-TR" sz="2000" dirty="0" smtClean="0"/>
              <a:t> sülalesi(daha sonra kılıç olarak değişmiştir) buraya yerleşmiştir. Ayrıca Eskişehir’den </a:t>
            </a:r>
            <a:r>
              <a:rPr lang="tr-TR" sz="2000" dirty="0" err="1" smtClean="0"/>
              <a:t>Zülfikaroğulları</a:t>
            </a:r>
            <a:r>
              <a:rPr lang="tr-TR" sz="2000" dirty="0" smtClean="0"/>
              <a:t> sülalesiyle birlikte gelen ve Dersimden göç eden </a:t>
            </a:r>
            <a:r>
              <a:rPr lang="tr-TR" sz="2000" dirty="0" err="1" smtClean="0"/>
              <a:t>kureyşan</a:t>
            </a:r>
            <a:r>
              <a:rPr lang="tr-TR" sz="2000" dirty="0" smtClean="0"/>
              <a:t> aşiretinden Büyük dede Seyit Süleyman Kömürcü ‘de </a:t>
            </a:r>
            <a:r>
              <a:rPr lang="tr-TR" sz="2000" dirty="0" err="1" smtClean="0"/>
              <a:t>Saracalara</a:t>
            </a:r>
            <a:r>
              <a:rPr lang="tr-TR" sz="2000" dirty="0" smtClean="0"/>
              <a:t> gelmiştir. Eskişehir Sarıcakaya yöresinden göç edildiğinden ötürü köyün ismi önce sarıcalar çiftliği ardından da saracalar olarak kalmıştır.</a:t>
            </a:r>
          </a:p>
          <a:p>
            <a:r>
              <a:rPr lang="tr-TR" sz="2000" dirty="0" smtClean="0"/>
              <a:t>23.07.2004 tarih ve 25531 sayılı Resmi Gazetede yayımlanan 5216 sayılı Büyükşehir Belediyesi Kanununun geçici 2’nci maddesi gereği Ankara Büyükşehir Belediyesi sınırlarını belirleyen 50 km yarıçap içinde kaldığından köy tüzel kişiliği sona ererek mahalleye dönüşmüştür.</a:t>
            </a:r>
          </a:p>
          <a:p>
            <a:r>
              <a:rPr lang="tr-TR" sz="2000" dirty="0" smtClean="0"/>
              <a:t>1982 yılında iki derslik olarak yapılan okulumuz 2007 yılında 8 derslikli yeni binasına taşınmıştır 2670 metrekarelik alana sahiptir.</a:t>
            </a:r>
          </a:p>
          <a:p>
            <a:pPr algn="just"/>
            <a:endParaRPr lang="tr-TR" sz="2000" dirty="0"/>
          </a:p>
        </p:txBody>
      </p:sp>
    </p:spTree>
    <p:extLst>
      <p:ext uri="{BB962C8B-B14F-4D97-AF65-F5344CB8AC3E}">
        <p14:creationId xmlns:p14="http://schemas.microsoft.com/office/powerpoint/2010/main" xmlns="" val="305195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7524" y="1009181"/>
            <a:ext cx="8712968" cy="1323439"/>
          </a:xfrm>
          <a:prstGeom prst="rect">
            <a:avLst/>
          </a:prstGeom>
          <a:noFill/>
        </p:spPr>
        <p:txBody>
          <a:bodyPr wrap="square" rtlCol="0">
            <a:spAutoFit/>
          </a:bodyPr>
          <a:lstStyle/>
          <a:p>
            <a:r>
              <a:rPr lang="tr-TR" sz="2000" dirty="0" smtClean="0"/>
              <a:t>Not : Aşağıdaki çizelgeye göre 8. sınıflarda seçmeli ders saati olan 7. saat yoktur ve 8. sınıflar günlük 6 ders yapıp saat 14:20´de okuldan çıkmaktadırlar. 5. 6. ve 7. sınıflarda ise 7. ders seçmeli dersler olup çıkış saatleri 15:10´dur. </a:t>
            </a:r>
          </a:p>
        </p:txBody>
      </p:sp>
      <p:sp>
        <p:nvSpPr>
          <p:cNvPr id="4" name="Dikdörtgen 3"/>
          <p:cNvSpPr/>
          <p:nvPr/>
        </p:nvSpPr>
        <p:spPr>
          <a:xfrm>
            <a:off x="1447191" y="224644"/>
            <a:ext cx="6439071" cy="707886"/>
          </a:xfrm>
          <a:prstGeom prst="rect">
            <a:avLst/>
          </a:prstGeom>
          <a:noFill/>
        </p:spPr>
        <p:txBody>
          <a:bodyPr wrap="none" lIns="91440" tIns="45720" rIns="91440" bIns="45720">
            <a:spAutoFit/>
          </a:bodyPr>
          <a:lstStyle/>
          <a:p>
            <a:pPr algn="ctr"/>
            <a:r>
              <a:rPr lang="tr-T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DERS GİRİŞ ÇIKIŞ SAATLERİ</a:t>
            </a:r>
            <a:endParaRPr lang="tr-T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Tablo"/>
          <p:cNvGraphicFramePr>
            <a:graphicFrameLocks noGrp="1"/>
          </p:cNvGraphicFramePr>
          <p:nvPr/>
        </p:nvGraphicFramePr>
        <p:xfrm>
          <a:off x="1571604" y="2428868"/>
          <a:ext cx="6000792" cy="4129089"/>
        </p:xfrm>
        <a:graphic>
          <a:graphicData uri="http://schemas.openxmlformats.org/drawingml/2006/table">
            <a:tbl>
              <a:tblPr/>
              <a:tblGrid>
                <a:gridCol w="1381136"/>
                <a:gridCol w="2309828"/>
                <a:gridCol w="2309828"/>
              </a:tblGrid>
              <a:tr h="434641">
                <a:tc>
                  <a:txBody>
                    <a:bodyPr/>
                    <a:lstStyle/>
                    <a:p>
                      <a:pPr algn="ctr">
                        <a:spcAft>
                          <a:spcPts val="0"/>
                        </a:spcAft>
                      </a:pPr>
                      <a:r>
                        <a:rPr lang="tr-TR" sz="1500" b="1"/>
                        <a:t>Ders</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GİRİŞ SAATİ</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ÇIKIŞ SAATİ</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41">
                <a:tc>
                  <a:txBody>
                    <a:bodyPr/>
                    <a:lstStyle/>
                    <a:p>
                      <a:pPr>
                        <a:spcAft>
                          <a:spcPts val="0"/>
                        </a:spcAft>
                      </a:pPr>
                      <a:r>
                        <a:rPr lang="tr-TR" sz="1500" b="1"/>
                        <a:t>1. Ders</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08:50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09:30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41">
                <a:tc>
                  <a:txBody>
                    <a:bodyPr/>
                    <a:lstStyle/>
                    <a:p>
                      <a:pPr>
                        <a:spcAft>
                          <a:spcPts val="0"/>
                        </a:spcAft>
                      </a:pPr>
                      <a:r>
                        <a:rPr lang="tr-TR" sz="1500" b="1"/>
                        <a:t>2. Ders</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09:40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10:20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41">
                <a:tc>
                  <a:txBody>
                    <a:bodyPr/>
                    <a:lstStyle/>
                    <a:p>
                      <a:pPr>
                        <a:spcAft>
                          <a:spcPts val="0"/>
                        </a:spcAft>
                      </a:pPr>
                      <a:r>
                        <a:rPr lang="tr-TR" sz="1500" b="1"/>
                        <a:t>3. Ders</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10:35</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11:15</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41">
                <a:tc>
                  <a:txBody>
                    <a:bodyPr/>
                    <a:lstStyle/>
                    <a:p>
                      <a:pPr>
                        <a:spcAft>
                          <a:spcPts val="0"/>
                        </a:spcAft>
                      </a:pPr>
                      <a:r>
                        <a:rPr lang="tr-TR" sz="1500" b="1"/>
                        <a:t>4. Ders</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11:25</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12:05</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961">
                <a:tc>
                  <a:txBody>
                    <a:bodyPr/>
                    <a:lstStyle/>
                    <a:p>
                      <a:pPr algn="ctr">
                        <a:spcAft>
                          <a:spcPts val="0"/>
                        </a:spcAft>
                      </a:pPr>
                      <a:r>
                        <a:rPr lang="tr-TR" sz="1500" b="1"/>
                        <a:t>Öğle Arası</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12:05</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12:50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41">
                <a:tc>
                  <a:txBody>
                    <a:bodyPr/>
                    <a:lstStyle/>
                    <a:p>
                      <a:pPr>
                        <a:spcAft>
                          <a:spcPts val="0"/>
                        </a:spcAft>
                      </a:pPr>
                      <a:r>
                        <a:rPr lang="tr-TR" sz="1500" b="1"/>
                        <a:t>5. Ders</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12:50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13:30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41">
                <a:tc>
                  <a:txBody>
                    <a:bodyPr/>
                    <a:lstStyle/>
                    <a:p>
                      <a:pPr>
                        <a:spcAft>
                          <a:spcPts val="0"/>
                        </a:spcAft>
                      </a:pPr>
                      <a:r>
                        <a:rPr lang="tr-TR" sz="1500" b="1"/>
                        <a:t>6. Ders</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13:40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14:20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41">
                <a:tc>
                  <a:txBody>
                    <a:bodyPr/>
                    <a:lstStyle/>
                    <a:p>
                      <a:pPr>
                        <a:spcAft>
                          <a:spcPts val="0"/>
                        </a:spcAft>
                      </a:pPr>
                      <a:r>
                        <a:rPr lang="tr-TR" sz="1500" b="1"/>
                        <a:t>7. Ders</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a:t>14:30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500" dirty="0"/>
                        <a:t>15:10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5004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632" t="24556" r="16618" b="13564"/>
          <a:stretch/>
        </p:blipFill>
        <p:spPr bwMode="auto">
          <a:xfrm>
            <a:off x="243931" y="1141093"/>
            <a:ext cx="8783261"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ikdörtgen 2"/>
          <p:cNvSpPr/>
          <p:nvPr/>
        </p:nvSpPr>
        <p:spPr>
          <a:xfrm>
            <a:off x="311902" y="344850"/>
            <a:ext cx="8161786" cy="707886"/>
          </a:xfrm>
          <a:prstGeom prst="rect">
            <a:avLst/>
          </a:prstGeom>
          <a:noFill/>
        </p:spPr>
        <p:txBody>
          <a:bodyPr wrap="none" lIns="91440" tIns="45720" rIns="91440" bIns="45720">
            <a:spAutoFit/>
          </a:bodyPr>
          <a:lstStyle/>
          <a:p>
            <a:pPr algn="ctr"/>
            <a:r>
              <a:rPr lang="tr-T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OKULUMUZDA ZORUNLU DERSLER</a:t>
            </a:r>
            <a:endParaRPr lang="tr-T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2" name="Dikdörtgen 1"/>
          <p:cNvSpPr/>
          <p:nvPr/>
        </p:nvSpPr>
        <p:spPr>
          <a:xfrm>
            <a:off x="6552220" y="1484784"/>
            <a:ext cx="2304256" cy="498490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spTree>
    <p:extLst>
      <p:ext uri="{BB962C8B-B14F-4D97-AF65-F5344CB8AC3E}">
        <p14:creationId xmlns:p14="http://schemas.microsoft.com/office/powerpoint/2010/main" xmlns="" val="422368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2921" y="224644"/>
            <a:ext cx="7847598" cy="707886"/>
          </a:xfrm>
          <a:prstGeom prst="rect">
            <a:avLst/>
          </a:prstGeom>
          <a:noFill/>
        </p:spPr>
        <p:txBody>
          <a:bodyPr wrap="none" lIns="91440" tIns="45720" rIns="91440" bIns="45720">
            <a:spAutoFit/>
          </a:bodyPr>
          <a:lstStyle/>
          <a:p>
            <a:pPr algn="ctr"/>
            <a:r>
              <a:rPr lang="tr-T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OKULUMUZDA SEÇMELİ DERSLER</a:t>
            </a:r>
            <a:endParaRPr lang="tr-T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073" t="19373" r="16949" b="7047"/>
          <a:stretch/>
        </p:blipFill>
        <p:spPr bwMode="auto">
          <a:xfrm>
            <a:off x="827584" y="1052736"/>
            <a:ext cx="7678271" cy="560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334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78751"/>
            <a:ext cx="8640960" cy="2677656"/>
          </a:xfrm>
          <a:prstGeom prst="rect">
            <a:avLst/>
          </a:prstGeom>
        </p:spPr>
        <p:txBody>
          <a:bodyPr wrap="square">
            <a:spAutoFit/>
          </a:bodyPr>
          <a:lstStyle/>
          <a:p>
            <a:r>
              <a:rPr lang="tr-TR" sz="2400" b="1" dirty="0" smtClean="0"/>
              <a:t>DERS SAATLERİ VE SÜRELERİ</a:t>
            </a:r>
          </a:p>
          <a:p>
            <a:r>
              <a:rPr lang="tr-TR" sz="2400" dirty="0" smtClean="0"/>
              <a:t>(2) İlköğretim kurumlarında;</a:t>
            </a:r>
          </a:p>
          <a:p>
            <a:r>
              <a:rPr lang="tr-TR" sz="2400" dirty="0" smtClean="0"/>
              <a:t> </a:t>
            </a:r>
          </a:p>
          <a:p>
            <a:r>
              <a:rPr lang="tr-TR" sz="2400" dirty="0" smtClean="0"/>
              <a:t>a) Bir ders saati süresi 40 dakikadır. Okul yönetimince teneffüsler için en az 10 dakika ayrılır.</a:t>
            </a:r>
          </a:p>
          <a:p>
            <a:r>
              <a:rPr lang="tr-TR" sz="2400" dirty="0" smtClean="0"/>
              <a:t>b) Normal öğretim yapılan okullarda yemek ve dinlenme için en az 40, en çok 90 dakika süre verilir.</a:t>
            </a:r>
            <a:endParaRPr lang="tr-TR" sz="2400" dirty="0"/>
          </a:p>
        </p:txBody>
      </p:sp>
      <p:sp>
        <p:nvSpPr>
          <p:cNvPr id="3" name="Dikdörtgen 2"/>
          <p:cNvSpPr/>
          <p:nvPr/>
        </p:nvSpPr>
        <p:spPr>
          <a:xfrm>
            <a:off x="1365215" y="224644"/>
            <a:ext cx="6603026" cy="954107"/>
          </a:xfrm>
          <a:prstGeom prst="rect">
            <a:avLst/>
          </a:prstGeom>
          <a:noFill/>
        </p:spPr>
        <p:txBody>
          <a:bodyPr wrap="none" lIns="91440" tIns="45720" rIns="91440" bIns="45720">
            <a:spAutoFit/>
          </a:bodyPr>
          <a:lstStyle/>
          <a:p>
            <a:pPr algn="ctr"/>
            <a:r>
              <a:rPr lang="tr-T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İLKÖĞRETİM KURUMLARI YÖNETMELİĞİ</a:t>
            </a:r>
          </a:p>
          <a:p>
            <a:pPr algn="ctr"/>
            <a:r>
              <a:rPr lang="tr-T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İLE İLGİLİ ÖNEMLİ MADDELER</a:t>
            </a:r>
            <a:endParaRPr lang="tr-T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Dikdörtgen 4"/>
          <p:cNvSpPr/>
          <p:nvPr/>
        </p:nvSpPr>
        <p:spPr>
          <a:xfrm>
            <a:off x="179512" y="3897052"/>
            <a:ext cx="8640960" cy="2677656"/>
          </a:xfrm>
          <a:prstGeom prst="rect">
            <a:avLst/>
          </a:prstGeom>
        </p:spPr>
        <p:txBody>
          <a:bodyPr wrap="square">
            <a:spAutoFit/>
          </a:bodyPr>
          <a:lstStyle/>
          <a:p>
            <a:r>
              <a:rPr lang="tr-TR" sz="2400" b="1" dirty="0" smtClean="0"/>
              <a:t>SINIF GEÇME</a:t>
            </a:r>
          </a:p>
          <a:p>
            <a:r>
              <a:rPr lang="tr-TR" sz="2400" b="1" dirty="0" smtClean="0"/>
              <a:t>Puanla değerlendirme</a:t>
            </a:r>
            <a:endParaRPr lang="tr-TR" sz="2400" dirty="0" smtClean="0"/>
          </a:p>
          <a:p>
            <a:r>
              <a:rPr lang="tr-TR" sz="2400" b="1" dirty="0" smtClean="0"/>
              <a:t>MADDE 21 –</a:t>
            </a:r>
            <a:r>
              <a:rPr lang="tr-TR" sz="2400" dirty="0" smtClean="0"/>
              <a:t> (1) İlkokul 4 üncü sınıf ile ortaokul ve imam-hatip ortaokulunda dönem puanı, yıl sonu puanı ve yıl sonu başarı puanı 100 tam puan üzerinden belirlenir. Yüzlük puan sisteminde 0-44,99 puanlar başarısız, 45,00 ve üzeri puanlar başarılı olarak değerlendirilir.</a:t>
            </a:r>
            <a:endParaRPr lang="tr-TR" sz="2400" dirty="0"/>
          </a:p>
        </p:txBody>
      </p:sp>
    </p:spTree>
    <p:extLst>
      <p:ext uri="{BB962C8B-B14F-4D97-AF65-F5344CB8AC3E}">
        <p14:creationId xmlns:p14="http://schemas.microsoft.com/office/powerpoint/2010/main" xmlns="" val="3169436984"/>
      </p:ext>
    </p:extLst>
  </p:cSld>
  <p:clrMapOvr>
    <a:masterClrMapping/>
  </p:clrMapOvr>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141</TotalTime>
  <Words>894</Words>
  <Application>Microsoft Office PowerPoint</Application>
  <PresentationFormat>Ekran Gösterisi (4:3)</PresentationFormat>
  <Paragraphs>118</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Hava Akımı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TANER</dc:creator>
  <cp:lastModifiedBy>ibrahim</cp:lastModifiedBy>
  <cp:revision>29</cp:revision>
  <dcterms:created xsi:type="dcterms:W3CDTF">2014-09-24T17:56:55Z</dcterms:created>
  <dcterms:modified xsi:type="dcterms:W3CDTF">2015-11-17T14:27:18Z</dcterms:modified>
</cp:coreProperties>
</file>